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78" r:id="rId9"/>
    <p:sldId id="266" r:id="rId10"/>
    <p:sldId id="267" r:id="rId11"/>
    <p:sldId id="268" r:id="rId12"/>
    <p:sldId id="269" r:id="rId13"/>
    <p:sldId id="279" r:id="rId14"/>
    <p:sldId id="270" r:id="rId15"/>
    <p:sldId id="271" r:id="rId16"/>
    <p:sldId id="272" r:id="rId17"/>
    <p:sldId id="273" r:id="rId18"/>
    <p:sldId id="277" r:id="rId19"/>
    <p:sldId id="274" r:id="rId20"/>
    <p:sldId id="275" r:id="rId21"/>
    <p:sldId id="276" r:id="rId22"/>
    <p:sldId id="256" r:id="rId23"/>
    <p:sldId id="257" r:id="rId24"/>
    <p:sldId id="258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E787D-23FE-4644-B621-B25BE27DDE31}" type="datetimeFigureOut">
              <a:rPr lang="ar-IQ" smtClean="0"/>
              <a:pPr/>
              <a:t>03/06/1434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D0150-738C-4CE3-950B-9B8764C3366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endParaRPr lang="en-US" sz="4400" dirty="0" smtClean="0">
              <a:solidFill>
                <a:srgbClr val="0070C0"/>
              </a:solidFill>
            </a:endParaRPr>
          </a:p>
          <a:p>
            <a:pPr algn="l"/>
            <a:endParaRPr lang="en-US" sz="4400" dirty="0" smtClean="0">
              <a:solidFill>
                <a:srgbClr val="0070C0"/>
              </a:solidFill>
            </a:endParaRPr>
          </a:p>
          <a:p>
            <a:pPr algn="l"/>
            <a:r>
              <a:rPr lang="en-US" sz="6000" b="1" dirty="0" smtClean="0">
                <a:solidFill>
                  <a:srgbClr val="0070C0"/>
                </a:solidFill>
              </a:rPr>
              <a:t>Congenital heart disease</a:t>
            </a:r>
          </a:p>
          <a:p>
            <a:pPr algn="l"/>
            <a:endParaRPr lang="en-US" sz="4400" dirty="0" smtClean="0">
              <a:solidFill>
                <a:srgbClr val="0070C0"/>
              </a:solidFill>
            </a:endParaRPr>
          </a:p>
          <a:p>
            <a:pPr algn="l"/>
            <a:endParaRPr lang="ar-IQ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Investigations: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-ECG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-Chest X-ray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In large defects CXR shows prominent </a:t>
            </a:r>
            <a:r>
              <a:rPr lang="en-US" dirty="0" err="1" smtClean="0">
                <a:solidFill>
                  <a:srgbClr val="0070C0"/>
                </a:solidFill>
              </a:rPr>
              <a:t>pul</a:t>
            </a:r>
            <a:r>
              <a:rPr lang="en-US" dirty="0" smtClean="0">
                <a:solidFill>
                  <a:srgbClr val="0070C0"/>
                </a:solidFill>
              </a:rPr>
              <a:t> artery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, and </a:t>
            </a:r>
            <a:r>
              <a:rPr lang="en-US" dirty="0" err="1" smtClean="0">
                <a:solidFill>
                  <a:srgbClr val="0070C0"/>
                </a:solidFill>
              </a:rPr>
              <a:t>cardiomegaly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ECG shows signs of both right and left ventricular hypertrophy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-2 D Echocardiography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Treatment: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Moderate and large VSDs should be surgically repaired before the development of severe pulmonary hypertension.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Infective </a:t>
            </a:r>
            <a:r>
              <a:rPr lang="en-US" dirty="0" err="1" smtClean="0">
                <a:solidFill>
                  <a:srgbClr val="0070C0"/>
                </a:solidFill>
              </a:rPr>
              <a:t>endocarditis</a:t>
            </a:r>
            <a:r>
              <a:rPr lang="en-US" dirty="0" smtClean="0">
                <a:solidFill>
                  <a:srgbClr val="0070C0"/>
                </a:solidFill>
              </a:rPr>
              <a:t> prophylaxis should be </a:t>
            </a:r>
            <a:r>
              <a:rPr lang="en-US" dirty="0" err="1" smtClean="0">
                <a:solidFill>
                  <a:srgbClr val="0070C0"/>
                </a:solidFill>
              </a:rPr>
              <a:t>adviced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(e.g. Dental procedures: Oral </a:t>
            </a:r>
            <a:r>
              <a:rPr lang="en-US" dirty="0" err="1" smtClean="0">
                <a:solidFill>
                  <a:srgbClr val="0070C0"/>
                </a:solidFill>
              </a:rPr>
              <a:t>Amoxycilin</a:t>
            </a:r>
            <a:r>
              <a:rPr lang="en-US" dirty="0" smtClean="0">
                <a:solidFill>
                  <a:srgbClr val="0070C0"/>
                </a:solidFill>
              </a:rPr>
              <a:t> 3g 1 hour before procedure)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ASD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Is often first diagnosed in adults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Is more common in women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There are two types of ASDs (</a:t>
            </a:r>
            <a:r>
              <a:rPr lang="en-US" dirty="0" err="1" smtClean="0">
                <a:solidFill>
                  <a:srgbClr val="0070C0"/>
                </a:solidFill>
              </a:rPr>
              <a:t>ostium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secundum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err="1" smtClean="0">
                <a:solidFill>
                  <a:srgbClr val="0070C0"/>
                </a:solidFill>
              </a:rPr>
              <a:t>ostium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primum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Ostium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secundum</a:t>
            </a:r>
            <a:r>
              <a:rPr lang="en-US" dirty="0" smtClean="0">
                <a:solidFill>
                  <a:srgbClr val="0070C0"/>
                </a:solidFill>
              </a:rPr>
              <a:t> is the common form.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Left to right shunt of blood at the level of atria occurs and because the </a:t>
            </a:r>
            <a:r>
              <a:rPr lang="en-US" dirty="0" err="1" smtClean="0">
                <a:solidFill>
                  <a:srgbClr val="0070C0"/>
                </a:solidFill>
              </a:rPr>
              <a:t>Rt</a:t>
            </a:r>
            <a:r>
              <a:rPr lang="en-US" dirty="0" smtClean="0">
                <a:solidFill>
                  <a:srgbClr val="0070C0"/>
                </a:solidFill>
              </a:rPr>
              <a:t> ventricle is easily distended and the </a:t>
            </a:r>
            <a:r>
              <a:rPr lang="en-US" dirty="0" err="1" smtClean="0">
                <a:solidFill>
                  <a:srgbClr val="0070C0"/>
                </a:solidFill>
              </a:rPr>
              <a:t>pul</a:t>
            </a:r>
            <a:r>
              <a:rPr lang="en-US" dirty="0" smtClean="0">
                <a:solidFill>
                  <a:srgbClr val="0070C0"/>
                </a:solidFill>
              </a:rPr>
              <a:t> vascular resistance is low, there will be a great increase in </a:t>
            </a:r>
            <a:r>
              <a:rPr lang="en-US" dirty="0" err="1" smtClean="0">
                <a:solidFill>
                  <a:srgbClr val="0070C0"/>
                </a:solidFill>
              </a:rPr>
              <a:t>Rt</a:t>
            </a:r>
            <a:r>
              <a:rPr lang="en-US" dirty="0" smtClean="0">
                <a:solidFill>
                  <a:srgbClr val="0070C0"/>
                </a:solidFill>
              </a:rPr>
              <a:t> heart output.        -Above 30 yrs there may be increase in </a:t>
            </a:r>
            <a:r>
              <a:rPr lang="en-US" dirty="0" err="1" smtClean="0">
                <a:solidFill>
                  <a:srgbClr val="0070C0"/>
                </a:solidFill>
              </a:rPr>
              <a:t>pul</a:t>
            </a:r>
            <a:r>
              <a:rPr lang="en-US" dirty="0" smtClean="0">
                <a:solidFill>
                  <a:srgbClr val="0070C0"/>
                </a:solidFill>
              </a:rPr>
              <a:t> vas resistance which gives rise to </a:t>
            </a:r>
            <a:r>
              <a:rPr lang="en-US" dirty="0" err="1" smtClean="0">
                <a:solidFill>
                  <a:srgbClr val="0070C0"/>
                </a:solidFill>
              </a:rPr>
              <a:t>pul</a:t>
            </a:r>
            <a:r>
              <a:rPr lang="en-US" dirty="0" smtClean="0">
                <a:solidFill>
                  <a:srgbClr val="0070C0"/>
                </a:solidFill>
              </a:rPr>
              <a:t> hypertension. </a:t>
            </a:r>
            <a:r>
              <a:rPr lang="en-US" dirty="0" err="1" smtClean="0">
                <a:solidFill>
                  <a:srgbClr val="0070C0"/>
                </a:solidFill>
              </a:rPr>
              <a:t>Aterial</a:t>
            </a:r>
            <a:r>
              <a:rPr lang="en-US" dirty="0" smtClean="0">
                <a:solidFill>
                  <a:srgbClr val="0070C0"/>
                </a:solidFill>
              </a:rPr>
              <a:t> fibrillation is common at this age.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rgbClr val="00B050"/>
              </a:solidFill>
            </a:endParaRPr>
          </a:p>
        </p:txBody>
      </p:sp>
      <p:pic>
        <p:nvPicPr>
          <p:cNvPr id="4098" name="Picture 2" descr="C:\Users\A\Pictures\250px-Atrial_septal_defect-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000108"/>
            <a:ext cx="550072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Clinical features: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-Most children with ASDs are asymptomatic, although prone to pulmonary infection.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Dyspnoea</a:t>
            </a:r>
            <a:r>
              <a:rPr lang="en-US" dirty="0" smtClean="0">
                <a:solidFill>
                  <a:srgbClr val="0070C0"/>
                </a:solidFill>
              </a:rPr>
              <a:t> and weakness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Pailpitations</a:t>
            </a:r>
            <a:r>
              <a:rPr lang="en-US" dirty="0" smtClean="0">
                <a:solidFill>
                  <a:srgbClr val="0070C0"/>
                </a:solidFill>
              </a:rPr>
              <a:t> due to </a:t>
            </a:r>
            <a:r>
              <a:rPr lang="en-US" dirty="0" err="1" smtClean="0">
                <a:solidFill>
                  <a:srgbClr val="0070C0"/>
                </a:solidFill>
              </a:rPr>
              <a:t>atrial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arrythmias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Rt</a:t>
            </a:r>
            <a:r>
              <a:rPr lang="en-US" dirty="0" smtClean="0">
                <a:solidFill>
                  <a:srgbClr val="0070C0"/>
                </a:solidFill>
              </a:rPr>
              <a:t> heart failure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-Splitting of the 2</a:t>
            </a:r>
            <a:r>
              <a:rPr lang="en-US" baseline="30000" dirty="0" smtClean="0">
                <a:solidFill>
                  <a:srgbClr val="0070C0"/>
                </a:solidFill>
              </a:rPr>
              <a:t>nd</a:t>
            </a:r>
            <a:r>
              <a:rPr lang="en-US" dirty="0" smtClean="0">
                <a:solidFill>
                  <a:srgbClr val="0070C0"/>
                </a:solidFill>
              </a:rPr>
              <a:t> heart sound is wide and fixed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-Loud ejection systolic pulmonary flow murmur.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Investigations: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Chest X-ray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prominent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pul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artery and pulmonary plethora, there might be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Rt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vent hypertrophy.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ECG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Rt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bundle branch block (because of dilatation of the right vent) and right axis deviation.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Echo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Rt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vent hypertrophy and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pul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artery dilatation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Flow disturbance by Doppler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Cardiac catheterization not commonly used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Treatment: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A significant ASD should be repaired before the age of 10 yr or as soon as possible if diagnosed in adulthood.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There is a good result from surgery unless hypertension has developed.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err="1" smtClean="0">
                <a:solidFill>
                  <a:srgbClr val="00B050"/>
                </a:solidFill>
              </a:rPr>
              <a:t>Fallot’s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tetralogy</a:t>
            </a:r>
            <a:endParaRPr lang="en-US" dirty="0" smtClean="0">
              <a:solidFill>
                <a:srgbClr val="00B050"/>
              </a:solidFill>
            </a:endParaRP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Is the most common cyanotic congenital heart abnormality in children who survive beyond the neonatal period, it consists of: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1. VSD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2. </a:t>
            </a:r>
            <a:r>
              <a:rPr lang="en-US" dirty="0" err="1" smtClean="0">
                <a:solidFill>
                  <a:srgbClr val="0070C0"/>
                </a:solidFill>
              </a:rPr>
              <a:t>Rt</a:t>
            </a:r>
            <a:r>
              <a:rPr lang="en-US" dirty="0" smtClean="0">
                <a:solidFill>
                  <a:srgbClr val="0070C0"/>
                </a:solidFill>
              </a:rPr>
              <a:t> ventricular outflow obstruction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3. Positioning of aorta above the VSD (‘overriding aorta’)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4. Rt. Ventricular hypertrophy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The combination leads to a high </a:t>
            </a:r>
            <a:r>
              <a:rPr lang="en-US" dirty="0" err="1" smtClean="0">
                <a:solidFill>
                  <a:srgbClr val="0070C0"/>
                </a:solidFill>
              </a:rPr>
              <a:t>Rt</a:t>
            </a:r>
            <a:r>
              <a:rPr lang="en-US" dirty="0" smtClean="0">
                <a:solidFill>
                  <a:srgbClr val="0070C0"/>
                </a:solidFill>
              </a:rPr>
              <a:t> ventricular pressure and right to left shunting of blood through the VSD, thus patient is centrally cyanosed.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A\Pictures\tetralogy_fall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857232"/>
            <a:ext cx="7000923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Clinical features: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-Children may present with </a:t>
            </a:r>
            <a:r>
              <a:rPr lang="en-US" dirty="0" err="1" smtClean="0">
                <a:solidFill>
                  <a:srgbClr val="0070C0"/>
                </a:solidFill>
              </a:rPr>
              <a:t>dyspnoea</a:t>
            </a:r>
            <a:r>
              <a:rPr lang="en-US" dirty="0" smtClean="0">
                <a:solidFill>
                  <a:srgbClr val="0070C0"/>
                </a:solidFill>
              </a:rPr>
              <a:t> or fatigue or with hypoxic episodes (</a:t>
            </a:r>
            <a:r>
              <a:rPr lang="en-US" dirty="0" err="1" smtClean="0">
                <a:solidFill>
                  <a:srgbClr val="0070C0"/>
                </a:solidFill>
              </a:rPr>
              <a:t>Fallot’s</a:t>
            </a:r>
            <a:r>
              <a:rPr lang="en-US" dirty="0" smtClean="0">
                <a:solidFill>
                  <a:srgbClr val="0070C0"/>
                </a:solidFill>
              </a:rPr>
              <a:t> spells), i.e. deep cyanosis and possible syncope on exertion,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squatting is common.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-Systolic ejection murmur at the second left </a:t>
            </a:r>
            <a:r>
              <a:rPr lang="en-US" dirty="0" err="1" smtClean="0">
                <a:solidFill>
                  <a:srgbClr val="0070C0"/>
                </a:solidFill>
              </a:rPr>
              <a:t>intercostal</a:t>
            </a:r>
            <a:r>
              <a:rPr lang="en-US" dirty="0" smtClean="0">
                <a:solidFill>
                  <a:srgbClr val="0070C0"/>
                </a:solidFill>
              </a:rPr>
              <a:t> space close to the sternum.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-Central cyanosis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-Clubbing of fingers and </a:t>
            </a:r>
            <a:r>
              <a:rPr lang="en-US" dirty="0" err="1" smtClean="0">
                <a:solidFill>
                  <a:srgbClr val="0070C0"/>
                </a:solidFill>
              </a:rPr>
              <a:t>polycythemia</a:t>
            </a:r>
            <a:r>
              <a:rPr lang="en-US" dirty="0" smtClean="0">
                <a:solidFill>
                  <a:srgbClr val="0070C0"/>
                </a:solidFill>
              </a:rPr>
              <a:t> are </a:t>
            </a:r>
            <a:r>
              <a:rPr lang="en-US" dirty="0" err="1" smtClean="0">
                <a:solidFill>
                  <a:srgbClr val="0070C0"/>
                </a:solidFill>
              </a:rPr>
              <a:t>abvious</a:t>
            </a:r>
            <a:r>
              <a:rPr lang="en-US" dirty="0" smtClean="0">
                <a:solidFill>
                  <a:srgbClr val="0070C0"/>
                </a:solidFill>
              </a:rPr>
              <a:t> after about 1 yr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-Growth retardation.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rgbClr val="0070C0"/>
                </a:solidFill>
              </a:rPr>
              <a:t>A congenital heart malformation occurs in about 1% of live births.</a:t>
            </a:r>
          </a:p>
          <a:p>
            <a:pPr algn="l"/>
            <a:r>
              <a:rPr lang="en-US" sz="4400" dirty="0" smtClean="0">
                <a:solidFill>
                  <a:srgbClr val="0070C0"/>
                </a:solidFill>
              </a:rPr>
              <a:t>-There is an overall MALE predominance.</a:t>
            </a:r>
          </a:p>
          <a:p>
            <a:pPr algn="l"/>
            <a:r>
              <a:rPr lang="en-US" sz="4400" dirty="0" smtClean="0">
                <a:solidFill>
                  <a:srgbClr val="0070C0"/>
                </a:solidFill>
              </a:rPr>
              <a:t>-Although (ASD , PDA occur commonly in females).</a:t>
            </a:r>
          </a:p>
          <a:p>
            <a:pPr algn="l"/>
            <a:r>
              <a:rPr lang="en-US" sz="4400" dirty="0" smtClean="0">
                <a:solidFill>
                  <a:srgbClr val="0070C0"/>
                </a:solidFill>
              </a:rPr>
              <a:t>-</a:t>
            </a:r>
            <a:r>
              <a:rPr lang="en-US" sz="4400" dirty="0" err="1" smtClean="0">
                <a:solidFill>
                  <a:srgbClr val="0070C0"/>
                </a:solidFill>
              </a:rPr>
              <a:t>Aetiology</a:t>
            </a:r>
            <a:r>
              <a:rPr lang="en-US" sz="4400" dirty="0" smtClean="0">
                <a:solidFill>
                  <a:srgbClr val="0070C0"/>
                </a:solidFill>
              </a:rPr>
              <a:t> is unknown.</a:t>
            </a:r>
            <a:endParaRPr lang="ar-IQ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Investigations:</a:t>
            </a:r>
          </a:p>
          <a:p>
            <a:pPr algn="l"/>
            <a:r>
              <a:rPr lang="en-US" b="1" dirty="0" smtClean="0">
                <a:solidFill>
                  <a:srgbClr val="0070C0"/>
                </a:solidFill>
              </a:rPr>
              <a:t>Chest X-ray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Large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Rt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vent and small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pul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artery.</a:t>
            </a:r>
          </a:p>
          <a:p>
            <a:pPr algn="l"/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pPr algn="l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ECG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Rt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vent hypertrophy.</a:t>
            </a:r>
          </a:p>
          <a:p>
            <a:pPr algn="l"/>
            <a:endParaRPr lang="en-US" b="1" dirty="0" smtClean="0">
              <a:solidFill>
                <a:srgbClr val="0070C0"/>
              </a:solidFill>
              <a:sym typeface="Wingdings" pitchFamily="2" charset="2"/>
            </a:endParaRPr>
          </a:p>
          <a:p>
            <a:pPr algn="l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Echo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Discontinuity between aorta and the anterior wall of the vent septum.</a:t>
            </a:r>
          </a:p>
          <a:p>
            <a:pPr algn="l"/>
            <a:endParaRPr lang="en-US" b="1" dirty="0" smtClean="0">
              <a:solidFill>
                <a:srgbClr val="0070C0"/>
              </a:solidFill>
              <a:sym typeface="Wingdings" pitchFamily="2" charset="2"/>
            </a:endParaRPr>
          </a:p>
          <a:p>
            <a:pPr algn="l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Cardiac catheterization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To evaluate the size and degree of the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Rt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vent outflow obstruction.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Treatment: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Complete surgical correction is possible even in infancy.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rgbClr val="FF0000"/>
                </a:solidFill>
              </a:rPr>
              <a:t>	</a:t>
            </a:r>
          </a:p>
          <a:p>
            <a:pPr algn="l"/>
            <a:endParaRPr lang="en-US" sz="4400" b="1" dirty="0">
              <a:solidFill>
                <a:srgbClr val="FF0000"/>
              </a:solidFill>
            </a:endParaRPr>
          </a:p>
          <a:p>
            <a:pPr algn="l"/>
            <a:r>
              <a:rPr lang="en-US" sz="4400" b="1" dirty="0" smtClean="0">
                <a:solidFill>
                  <a:srgbClr val="FF0000"/>
                </a:solidFill>
              </a:rPr>
              <a:t>Cardiac Catheterization</a:t>
            </a:r>
          </a:p>
          <a:p>
            <a:pPr algn="l"/>
            <a:endParaRPr lang="en-US" sz="4400" b="1" dirty="0">
              <a:solidFill>
                <a:srgbClr val="FF0000"/>
              </a:solidFill>
            </a:endParaRPr>
          </a:p>
          <a:p>
            <a:pPr algn="l"/>
            <a:endParaRPr lang="ar-IQ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Is an invasive diagnostic procedure in which </a:t>
            </a:r>
            <a:r>
              <a:rPr lang="en-US" dirty="0" err="1" smtClean="0">
                <a:solidFill>
                  <a:srgbClr val="002060"/>
                </a:solidFill>
              </a:rPr>
              <a:t>radiopaque</a:t>
            </a:r>
            <a:r>
              <a:rPr lang="en-US" dirty="0" smtClean="0">
                <a:solidFill>
                  <a:srgbClr val="002060"/>
                </a:solidFill>
              </a:rPr>
              <a:t> arterial and venous catheters are introduced into selected </a:t>
            </a:r>
            <a:r>
              <a:rPr lang="en-US" dirty="0" err="1" smtClean="0">
                <a:solidFill>
                  <a:srgbClr val="002060"/>
                </a:solidFill>
              </a:rPr>
              <a:t>vesseles</a:t>
            </a:r>
            <a:r>
              <a:rPr lang="en-US" dirty="0" smtClean="0">
                <a:solidFill>
                  <a:srgbClr val="002060"/>
                </a:solidFill>
              </a:rPr>
              <a:t> of the right and left side of the heart, guided by fluoroscopy.</a:t>
            </a:r>
          </a:p>
          <a:p>
            <a:pPr algn="l"/>
            <a:endParaRPr lang="en-US" dirty="0" smtClean="0">
              <a:solidFill>
                <a:srgbClr val="002060"/>
              </a:solidFill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Most commonly, the catheters are inserted </a:t>
            </a:r>
            <a:r>
              <a:rPr lang="en-US" dirty="0" err="1" smtClean="0">
                <a:solidFill>
                  <a:srgbClr val="002060"/>
                </a:solidFill>
              </a:rPr>
              <a:t>percutaneously</a:t>
            </a:r>
            <a:r>
              <a:rPr lang="en-US" dirty="0" smtClean="0">
                <a:solidFill>
                  <a:srgbClr val="002060"/>
                </a:solidFill>
              </a:rPr>
              <a:t> through blood vessels or via a </a:t>
            </a:r>
            <a:r>
              <a:rPr lang="en-US" dirty="0" err="1" smtClean="0">
                <a:solidFill>
                  <a:srgbClr val="002060"/>
                </a:solidFill>
              </a:rPr>
              <a:t>cutdown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algn="l"/>
            <a:endParaRPr lang="en-US" dirty="0" smtClean="0">
              <a:solidFill>
                <a:srgbClr val="002060"/>
              </a:solidFill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Pressures and oxygen saturation levels in the four heart chambers are measured.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endParaRPr lang="ar-IQ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Indications:</a:t>
            </a:r>
          </a:p>
          <a:p>
            <a:pPr algn="l" rtl="0">
              <a:buFont typeface="Wingdings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CAD, coronary artery patency, extent of atherosclerosis  and determine whether revascularization procedures including CABG, may be of benefit to the patient.</a:t>
            </a:r>
          </a:p>
          <a:p>
            <a:pPr algn="l" rtl="0">
              <a:buFont typeface="Wingdings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Diagnosis of Pulmonary hypertension through checking the PAWP (PACP).</a:t>
            </a:r>
          </a:p>
          <a:p>
            <a:pPr algn="l" rtl="0">
              <a:buFont typeface="Wingdings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Treat </a:t>
            </a:r>
            <a:r>
              <a:rPr lang="en-US" dirty="0" err="1" smtClean="0">
                <a:solidFill>
                  <a:srgbClr val="002060"/>
                </a:solidFill>
              </a:rPr>
              <a:t>stenotic</a:t>
            </a:r>
            <a:r>
              <a:rPr lang="en-US" dirty="0" smtClean="0">
                <a:solidFill>
                  <a:srgbClr val="002060"/>
                </a:solidFill>
              </a:rPr>
              <a:t> heart valves via </a:t>
            </a:r>
            <a:r>
              <a:rPr lang="en-US" dirty="0" err="1" smtClean="0">
                <a:solidFill>
                  <a:srgbClr val="002060"/>
                </a:solidFill>
              </a:rPr>
              <a:t>percutaneous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ballon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valvuloplasty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/>
            <a:endParaRPr lang="ar-IQ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During the procedure: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-Pt has one or more IV lines (for fluids, sedatives, heparin, and other medications)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-BP and ECG monitoring (</a:t>
            </a:r>
            <a:r>
              <a:rPr lang="en-US" dirty="0" err="1" smtClean="0">
                <a:solidFill>
                  <a:srgbClr val="0070C0"/>
                </a:solidFill>
              </a:rPr>
              <a:t>dysrhythmias</a:t>
            </a:r>
            <a:r>
              <a:rPr lang="en-US" dirty="0" smtClean="0">
                <a:solidFill>
                  <a:srgbClr val="0070C0"/>
                </a:solidFill>
              </a:rPr>
              <a:t> may develop as catheters are positioned in coronary arteries or during injection of contrast agents)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-Resuscitation equipments readily available, and staff must be prepared to provide advanced cardiac life support measures as necessary.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-Assessing pt for any allergies to contrast agents or iodine containing substances (</a:t>
            </a:r>
            <a:r>
              <a:rPr lang="en-US" dirty="0" err="1" smtClean="0">
                <a:solidFill>
                  <a:srgbClr val="0070C0"/>
                </a:solidFill>
              </a:rPr>
              <a:t>eg</a:t>
            </a:r>
            <a:r>
              <a:rPr lang="en-US" dirty="0" smtClean="0">
                <a:solidFill>
                  <a:srgbClr val="0070C0"/>
                </a:solidFill>
              </a:rPr>
              <a:t>, seafood).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Before the procedure: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-Assessing patients for any allergies to contrast agents or iodine containing substances (</a:t>
            </a:r>
            <a:r>
              <a:rPr lang="en-US" dirty="0" err="1" smtClean="0">
                <a:solidFill>
                  <a:srgbClr val="0070C0"/>
                </a:solidFill>
              </a:rPr>
              <a:t>eg</a:t>
            </a:r>
            <a:r>
              <a:rPr lang="en-US" dirty="0" smtClean="0">
                <a:solidFill>
                  <a:srgbClr val="0070C0"/>
                </a:solidFill>
              </a:rPr>
              <a:t>, seafood).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(prepare antihistamines or </a:t>
            </a:r>
            <a:r>
              <a:rPr lang="en-US" dirty="0" err="1" smtClean="0">
                <a:solidFill>
                  <a:srgbClr val="0070C0"/>
                </a:solidFill>
              </a:rPr>
              <a:t>methylprednisolone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-Blood tests (BUN, </a:t>
            </a:r>
            <a:r>
              <a:rPr lang="en-US" dirty="0" err="1" smtClean="0">
                <a:solidFill>
                  <a:srgbClr val="0070C0"/>
                </a:solidFill>
              </a:rPr>
              <a:t>creatinine</a:t>
            </a:r>
            <a:r>
              <a:rPr lang="en-US" dirty="0" smtClean="0">
                <a:solidFill>
                  <a:srgbClr val="0070C0"/>
                </a:solidFill>
              </a:rPr>
              <a:t>, INR, PT, </a:t>
            </a:r>
            <a:r>
              <a:rPr lang="en-US" dirty="0" err="1" smtClean="0">
                <a:solidFill>
                  <a:srgbClr val="0070C0"/>
                </a:solidFill>
              </a:rPr>
              <a:t>aPTT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Hb</a:t>
            </a:r>
            <a:r>
              <a:rPr lang="en-US" dirty="0" smtClean="0">
                <a:solidFill>
                  <a:srgbClr val="0070C0"/>
                </a:solidFill>
              </a:rPr>
              <a:t>, PCV, </a:t>
            </a:r>
            <a:r>
              <a:rPr lang="en-US" dirty="0" err="1" smtClean="0">
                <a:solidFill>
                  <a:srgbClr val="0070C0"/>
                </a:solidFill>
              </a:rPr>
              <a:t>platelates</a:t>
            </a:r>
            <a:r>
              <a:rPr lang="en-US" dirty="0" smtClean="0">
                <a:solidFill>
                  <a:srgbClr val="0070C0"/>
                </a:solidFill>
              </a:rPr>
              <a:t> and electrolyte levels).</a:t>
            </a:r>
          </a:p>
          <a:p>
            <a:pPr algn="l"/>
            <a:r>
              <a:rPr lang="ar-IQ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-Preventive strategies for high risk patients (elderly, DM, HF, hypotension, dehydration, pre-existing renal disease) who are at risk from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contrast agent-induced nephropathy (defined as an increase in the baseline serum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creatinine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by 25% or more within 2 days of the procedure)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Preventive </a:t>
            </a:r>
            <a:r>
              <a:rPr lang="en-US" dirty="0" smtClean="0">
                <a:solidFill>
                  <a:srgbClr val="C00000"/>
                </a:solidFill>
              </a:rPr>
              <a:t>measures </a:t>
            </a:r>
            <a:r>
              <a:rPr lang="en-US" dirty="0" smtClean="0">
                <a:solidFill>
                  <a:srgbClr val="C00000"/>
                </a:solidFill>
              </a:rPr>
              <a:t>for contrast agent- induced nephropathy: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Includes </a:t>
            </a:r>
            <a:r>
              <a:rPr lang="en-US" dirty="0" err="1" smtClean="0">
                <a:solidFill>
                  <a:srgbClr val="0070C0"/>
                </a:solidFill>
              </a:rPr>
              <a:t>preprocedure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err="1" smtClean="0">
                <a:solidFill>
                  <a:srgbClr val="0070C0"/>
                </a:solidFill>
              </a:rPr>
              <a:t>postprocedure</a:t>
            </a:r>
            <a:r>
              <a:rPr lang="en-US" dirty="0" smtClean="0">
                <a:solidFill>
                  <a:srgbClr val="0070C0"/>
                </a:solidFill>
              </a:rPr>
              <a:t> hydration with IV infusions of saline or sodium bicarbonate and antioxidant </a:t>
            </a:r>
            <a:r>
              <a:rPr lang="en-US" dirty="0" err="1" smtClean="0">
                <a:solidFill>
                  <a:srgbClr val="0070C0"/>
                </a:solidFill>
              </a:rPr>
              <a:t>acetylcystine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Mucomyst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Nursing responsibilities before catheterization: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&gt;The patient is instructed to fast for 8 to 12hr, if performed as an outpatient procedure , a friend, relative or family member must transport pt.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&gt;Patient told about expected duration of the procedure, involve lying on a hard table for less two hours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&gt;The patient is reassured that IV medications will be given to maintain comfort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&gt;Patient informed about sensations during procedure (</a:t>
            </a:r>
            <a:r>
              <a:rPr lang="en-US" dirty="0" err="1" smtClean="0">
                <a:solidFill>
                  <a:srgbClr val="0070C0"/>
                </a:solidFill>
              </a:rPr>
              <a:t>eg</a:t>
            </a:r>
            <a:r>
              <a:rPr lang="en-US" dirty="0" smtClean="0">
                <a:solidFill>
                  <a:srgbClr val="0070C0"/>
                </a:solidFill>
              </a:rPr>
              <a:t>, palpitations, need to void sensation)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&gt;Patient encouraged to express fears and anxiety  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Nursing responsibilities after catheterization: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&lt;Observe catheter access site for bleeding or hematoma formation, distal pulses assess. Every 15 min for 1hr and then every 1 to 2 hrs until pulses are stable.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&lt;Temp, color, capillary refill, pain and numbness of the affected extremity.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&lt;Cardiac monitoring for </a:t>
            </a:r>
            <a:r>
              <a:rPr lang="en-US" dirty="0" err="1" smtClean="0">
                <a:solidFill>
                  <a:srgbClr val="0070C0"/>
                </a:solidFill>
              </a:rPr>
              <a:t>arrythmias</a:t>
            </a:r>
            <a:r>
              <a:rPr lang="en-US" dirty="0" smtClean="0">
                <a:solidFill>
                  <a:srgbClr val="0070C0"/>
                </a:solidFill>
              </a:rPr>
              <a:t> or </a:t>
            </a:r>
            <a:r>
              <a:rPr lang="en-US" dirty="0" err="1" smtClean="0">
                <a:solidFill>
                  <a:srgbClr val="0070C0"/>
                </a:solidFill>
              </a:rPr>
              <a:t>vasovagal</a:t>
            </a:r>
            <a:r>
              <a:rPr lang="en-US" dirty="0" smtClean="0">
                <a:solidFill>
                  <a:srgbClr val="0070C0"/>
                </a:solidFill>
              </a:rPr>
              <a:t> reaction(</a:t>
            </a:r>
            <a:r>
              <a:rPr lang="en-US" dirty="0" err="1" smtClean="0">
                <a:solidFill>
                  <a:srgbClr val="0070C0"/>
                </a:solidFill>
              </a:rPr>
              <a:t>hypotesion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bradycardia</a:t>
            </a:r>
            <a:r>
              <a:rPr lang="en-US" dirty="0" smtClean="0">
                <a:solidFill>
                  <a:srgbClr val="0070C0"/>
                </a:solidFill>
              </a:rPr>
              <a:t>-nausea)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&lt;Bed rest </a:t>
            </a:r>
            <a:r>
              <a:rPr lang="en-US" dirty="0" err="1" smtClean="0">
                <a:solidFill>
                  <a:srgbClr val="0070C0"/>
                </a:solidFill>
              </a:rPr>
              <a:t>maintaned</a:t>
            </a:r>
            <a:r>
              <a:rPr lang="en-US" dirty="0" smtClean="0">
                <a:solidFill>
                  <a:srgbClr val="0070C0"/>
                </a:solidFill>
              </a:rPr>
              <a:t> for 2-4hrs, affected leg straight and head of bed elevated above 30’ and analgesia prescribed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&lt;Monitoring for any signs nephropathy.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&lt;Applying pt safety standards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Causes may involve:</a:t>
            </a:r>
          </a:p>
          <a:p>
            <a:pPr algn="l"/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1-Maternal rubella infection.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sz="4400" dirty="0" smtClean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0070C0"/>
                </a:solidFill>
              </a:rPr>
              <a:t>Maternal Alcohol abuse.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3</a:t>
            </a:r>
            <a:r>
              <a:rPr lang="en-US" sz="4400" dirty="0" smtClean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0070C0"/>
                </a:solidFill>
              </a:rPr>
              <a:t>Maternal drug treatment and radiation.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4</a:t>
            </a:r>
            <a:r>
              <a:rPr lang="en-US" sz="4400" dirty="0" smtClean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0070C0"/>
                </a:solidFill>
              </a:rPr>
              <a:t>Genetic and chromosomal abnormalities.</a:t>
            </a:r>
          </a:p>
          <a:p>
            <a:pPr algn="l"/>
            <a:endParaRPr lang="en-US" dirty="0" smtClean="0">
              <a:solidFill>
                <a:srgbClr val="0070C0"/>
              </a:solidFill>
            </a:endParaRPr>
          </a:p>
          <a:p>
            <a:pPr algn="l"/>
            <a:endParaRPr lang="ar-IQ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Symptoms and signs: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00B050"/>
                </a:solidFill>
              </a:rPr>
              <a:t>Central cyanosis </a:t>
            </a:r>
            <a:r>
              <a:rPr lang="en-US" dirty="0" smtClean="0">
                <a:solidFill>
                  <a:srgbClr val="0070C0"/>
                </a:solidFill>
              </a:rPr>
              <a:t>(because of right-to-left shunting of blood or because of complete mixing of systemic and pulmonary blood flow).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00B050"/>
                </a:solidFill>
              </a:rPr>
              <a:t>Pulmonary hypertension </a:t>
            </a:r>
            <a:r>
              <a:rPr lang="en-US" dirty="0" smtClean="0">
                <a:solidFill>
                  <a:srgbClr val="0070C0"/>
                </a:solidFill>
              </a:rPr>
              <a:t>(from large left to right shunt as a result persistently elevated pulmonary flow leading to development of pulmonary artery vascular resistance-</a:t>
            </a:r>
            <a:r>
              <a:rPr lang="en-US" dirty="0" err="1" smtClean="0">
                <a:solidFill>
                  <a:srgbClr val="0070C0"/>
                </a:solidFill>
              </a:rPr>
              <a:t>Eisenmenger</a:t>
            </a:r>
            <a:r>
              <a:rPr lang="en-US" dirty="0" smtClean="0">
                <a:solidFill>
                  <a:srgbClr val="0070C0"/>
                </a:solidFill>
              </a:rPr>
              <a:t> reaction).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00B050"/>
                </a:solidFill>
              </a:rPr>
              <a:t>Clubbing of fingers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00B050"/>
                </a:solidFill>
              </a:rPr>
              <a:t>Paradoxical embolism </a:t>
            </a:r>
            <a:r>
              <a:rPr lang="en-US" dirty="0" smtClean="0">
                <a:solidFill>
                  <a:srgbClr val="0070C0"/>
                </a:solidFill>
              </a:rPr>
              <a:t>of thrombus from the systemic veins to systemic arterial system.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00B050"/>
                </a:solidFill>
              </a:rPr>
              <a:t>Reduced growth </a:t>
            </a:r>
            <a:r>
              <a:rPr lang="en-US" dirty="0" smtClean="0">
                <a:solidFill>
                  <a:srgbClr val="0070C0"/>
                </a:solidFill>
              </a:rPr>
              <a:t>is common in children with cyanotic heart disease.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00B050"/>
                </a:solidFill>
              </a:rPr>
              <a:t>Syncope </a:t>
            </a:r>
            <a:r>
              <a:rPr lang="en-US" dirty="0" smtClean="0">
                <a:solidFill>
                  <a:srgbClr val="0070C0"/>
                </a:solidFill>
              </a:rPr>
              <a:t>is common when severe right or left ventricular outflow tract obstruction is present.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00B050"/>
                </a:solidFill>
              </a:rPr>
              <a:t>Squatting </a:t>
            </a:r>
            <a:r>
              <a:rPr lang="en-US" dirty="0" smtClean="0">
                <a:solidFill>
                  <a:srgbClr val="0070C0"/>
                </a:solidFill>
              </a:rPr>
              <a:t>is the position adopted by children </a:t>
            </a:r>
            <a:r>
              <a:rPr lang="ar-IQ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with </a:t>
            </a:r>
            <a:r>
              <a:rPr lang="en-US" dirty="0" err="1" smtClean="0">
                <a:solidFill>
                  <a:srgbClr val="0070C0"/>
                </a:solidFill>
              </a:rPr>
              <a:t>Fallot’s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tetralogy</a:t>
            </a:r>
            <a:r>
              <a:rPr lang="en-US" dirty="0" smtClean="0">
                <a:solidFill>
                  <a:srgbClr val="0070C0"/>
                </a:solidFill>
              </a:rPr>
              <a:t> (It results in obstruction of venous return of </a:t>
            </a:r>
            <a:r>
              <a:rPr lang="en-US" dirty="0" err="1" smtClean="0">
                <a:solidFill>
                  <a:srgbClr val="0070C0"/>
                </a:solidFill>
              </a:rPr>
              <a:t>desaturated</a:t>
            </a:r>
            <a:r>
              <a:rPr lang="en-US" dirty="0" smtClean="0">
                <a:solidFill>
                  <a:srgbClr val="0070C0"/>
                </a:solidFill>
              </a:rPr>
              <a:t> blood and an increase in the peripheral systemic vascular resistance, this leads to reduced right to left shunt and improved cerebral oxygenation.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                               </a:t>
            </a:r>
            <a:r>
              <a:rPr lang="en-US" sz="2000" dirty="0" smtClean="0">
                <a:solidFill>
                  <a:srgbClr val="0070C0"/>
                </a:solidFill>
              </a:rPr>
              <a:t>% of congenital lesions             % Occurrence in                                                                                                             first degree relatives </a:t>
            </a:r>
            <a:endParaRPr lang="ar-IQ" sz="2000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VSD                                   39%                      4%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ASD                                   10%                      2%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PDA                                   10%                      4%</a:t>
            </a: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Fallot’s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tetralogy</a:t>
            </a:r>
            <a:r>
              <a:rPr lang="en-US" dirty="0" smtClean="0">
                <a:solidFill>
                  <a:srgbClr val="0070C0"/>
                </a:solidFill>
              </a:rPr>
              <a:t>             6%                        4%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Pulmonary </a:t>
            </a:r>
            <a:r>
              <a:rPr lang="en-US" dirty="0" err="1" smtClean="0">
                <a:solidFill>
                  <a:srgbClr val="0070C0"/>
                </a:solidFill>
              </a:rPr>
              <a:t>stenosis</a:t>
            </a:r>
            <a:r>
              <a:rPr lang="en-US" dirty="0" smtClean="0">
                <a:solidFill>
                  <a:srgbClr val="0070C0"/>
                </a:solidFill>
              </a:rPr>
              <a:t>        7%                        </a:t>
            </a: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Coarctation</a:t>
            </a:r>
            <a:r>
              <a:rPr lang="en-US" dirty="0" smtClean="0">
                <a:solidFill>
                  <a:srgbClr val="0070C0"/>
                </a:solidFill>
              </a:rPr>
              <a:t> of aorta       7%                        2%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Aortic </a:t>
            </a:r>
            <a:r>
              <a:rPr lang="en-US" dirty="0" err="1" smtClean="0">
                <a:solidFill>
                  <a:srgbClr val="0070C0"/>
                </a:solidFill>
              </a:rPr>
              <a:t>stenosis</a:t>
            </a:r>
            <a:r>
              <a:rPr lang="en-US" dirty="0" smtClean="0">
                <a:solidFill>
                  <a:srgbClr val="0070C0"/>
                </a:solidFill>
              </a:rPr>
              <a:t>                 6%                        4%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Others                               15% </a:t>
            </a:r>
            <a:endParaRPr lang="ar-IQ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VSD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Most common congenital malformation (1 in 500 live births).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-Isolated or in association with other anomalies.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-Left vent pressure is higher than the right; therefore blood moves from left to right and pulmonary flow increases, leading to </a:t>
            </a:r>
            <a:r>
              <a:rPr lang="en-US" dirty="0" err="1" smtClean="0">
                <a:solidFill>
                  <a:srgbClr val="0070C0"/>
                </a:solidFill>
              </a:rPr>
              <a:t>obliterative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pul</a:t>
            </a:r>
            <a:r>
              <a:rPr lang="en-US" dirty="0" smtClean="0">
                <a:solidFill>
                  <a:srgbClr val="0070C0"/>
                </a:solidFill>
              </a:rPr>
              <a:t> vascular changes causing </a:t>
            </a:r>
            <a:r>
              <a:rPr lang="en-US" dirty="0" err="1" smtClean="0">
                <a:solidFill>
                  <a:srgbClr val="0070C0"/>
                </a:solidFill>
              </a:rPr>
              <a:t>pul</a:t>
            </a:r>
            <a:r>
              <a:rPr lang="en-US" dirty="0" smtClean="0">
                <a:solidFill>
                  <a:srgbClr val="0070C0"/>
                </a:solidFill>
              </a:rPr>
              <a:t> arterial pr to equal sys pressure (</a:t>
            </a:r>
            <a:r>
              <a:rPr lang="en-US" dirty="0" err="1" smtClean="0">
                <a:solidFill>
                  <a:srgbClr val="0070C0"/>
                </a:solidFill>
              </a:rPr>
              <a:t>Eisenmenger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syndrom</a:t>
            </a:r>
            <a:r>
              <a:rPr lang="en-US" dirty="0" smtClean="0">
                <a:solidFill>
                  <a:srgbClr val="0070C0"/>
                </a:solidFill>
              </a:rPr>
              <a:t>), consequently the shunt is reduced or reversed becoming right to left and central cyanosis may develop.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A\Pictures\300px-Ventricular_septal_defect-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000108"/>
            <a:ext cx="5786478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Clinical features: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-Loud systolic murmur in an asymptomatic pt if small VSD these usually close  spontaneously.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-Moderate VSDs produce fatigue and </a:t>
            </a:r>
            <a:r>
              <a:rPr lang="en-US" dirty="0" err="1" smtClean="0">
                <a:solidFill>
                  <a:srgbClr val="0070C0"/>
                </a:solidFill>
              </a:rPr>
              <a:t>dyspnoea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Physical signs include cardiac enlargement and prominent apex beat and often a palpable systolic thrill at the lower left </a:t>
            </a:r>
            <a:r>
              <a:rPr lang="en-US" dirty="0" err="1" smtClean="0">
                <a:solidFill>
                  <a:srgbClr val="0070C0"/>
                </a:solidFill>
              </a:rPr>
              <a:t>sternal</a:t>
            </a:r>
            <a:r>
              <a:rPr lang="en-US" dirty="0" smtClean="0">
                <a:solidFill>
                  <a:srgbClr val="0070C0"/>
                </a:solidFill>
              </a:rPr>
              <a:t> edge, and a </a:t>
            </a:r>
            <a:r>
              <a:rPr lang="ar-IQ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loud pan-systolic murmur is heard at same position.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-Large VSDs are associated with increasing </a:t>
            </a:r>
            <a:r>
              <a:rPr lang="en-US" dirty="0" err="1" smtClean="0">
                <a:solidFill>
                  <a:srgbClr val="0070C0"/>
                </a:solidFill>
              </a:rPr>
              <a:t>pul</a:t>
            </a:r>
            <a:r>
              <a:rPr lang="en-US" dirty="0" smtClean="0">
                <a:solidFill>
                  <a:srgbClr val="0070C0"/>
                </a:solidFill>
              </a:rPr>
              <a:t> hypertension, the murmur may be soft because the flow across the VSD is small.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1451</Words>
  <Application>Microsoft Office PowerPoint</Application>
  <PresentationFormat>عرض على الشاشة (3:4)‏</PresentationFormat>
  <Paragraphs>134</Paragraphs>
  <Slides>29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</vt:vector>
  </TitlesOfParts>
  <Company>Naim Al Hussaini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books</cp:lastModifiedBy>
  <cp:revision>50</cp:revision>
  <dcterms:created xsi:type="dcterms:W3CDTF">2013-03-11T17:39:43Z</dcterms:created>
  <dcterms:modified xsi:type="dcterms:W3CDTF">2013-04-12T22:17:54Z</dcterms:modified>
</cp:coreProperties>
</file>